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926" r:id="rId1"/>
  </p:sldMasterIdLst>
  <p:notesMasterIdLst>
    <p:notesMasterId r:id="rId7"/>
  </p:notesMasterIdLst>
  <p:handoutMasterIdLst>
    <p:handoutMasterId r:id="rId8"/>
  </p:handoutMasterIdLst>
  <p:sldIdLst>
    <p:sldId id="559" r:id="rId2"/>
    <p:sldId id="558" r:id="rId3"/>
    <p:sldId id="545" r:id="rId4"/>
    <p:sldId id="446" r:id="rId5"/>
    <p:sldId id="511" r:id="rId6"/>
  </p:sldIdLst>
  <p:sldSz cx="9144000" cy="5143500" type="screen16x9"/>
  <p:notesSz cx="6858000" cy="9947275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ustín Lizasoain" initials="A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D98"/>
    <a:srgbClr val="F1EFE3"/>
    <a:srgbClr val="F7F6EF"/>
    <a:srgbClr val="F8F7F2"/>
    <a:srgbClr val="FF9900"/>
    <a:srgbClr val="71FBDA"/>
    <a:srgbClr val="71FB9C"/>
    <a:srgbClr val="BFFDD2"/>
    <a:srgbClr val="FABD8A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45" autoAdjust="0"/>
    <p:restoredTop sz="96448" autoAdjust="0"/>
  </p:normalViewPr>
  <p:slideViewPr>
    <p:cSldViewPr>
      <p:cViewPr>
        <p:scale>
          <a:sx n="90" d="100"/>
          <a:sy n="90" d="100"/>
        </p:scale>
        <p:origin x="264" y="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4E28E-5CA5-4A6F-AA5B-66FD83D76872}" type="datetimeFigureOut">
              <a:rPr lang="es-ES" smtClean="0"/>
              <a:t>07/11/2017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604FD-7FF6-40D1-AC6B-CA0304735C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260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647FE1-DEB2-421F-BDDC-FF9C5C580556}" type="datetimeFigureOut">
              <a:rPr lang="es-ES"/>
              <a:pPr>
                <a:defRPr/>
              </a:pPr>
              <a:t>07/11/2017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8A423B-637D-476D-BE75-66AC3C4784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554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2753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FDAAE-3643-45E0-BC0E-0F39946DB1A1}" type="datetime1">
              <a:rPr lang="es-ES" smtClean="0"/>
              <a:t>07/11/2017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0987B-D660-49CB-ADEB-FC36EC9C61E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185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DE5B-2B21-49DB-ACEC-9FDCAA206CF3}" type="datetime1">
              <a:rPr lang="es-ES" smtClean="0"/>
              <a:t>07/11/2017</a:t>
            </a:fld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2555-AE20-4D8B-AFA6-D39850B8EB50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43808" y="4767263"/>
            <a:ext cx="3384376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1 Marcador de pie de página"/>
          <p:cNvSpPr txBox="1">
            <a:spLocks/>
          </p:cNvSpPr>
          <p:nvPr userDrawn="1"/>
        </p:nvSpPr>
        <p:spPr>
          <a:xfrm>
            <a:off x="1619672" y="4767263"/>
            <a:ext cx="5976664" cy="27384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s-ES" sz="1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LA PRODUCTIVIDAD DE TU CADENA DE TIENDAS</a:t>
            </a:r>
            <a:r>
              <a:rPr lang="es-ES" sz="1400" b="1" baseline="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MÁS DE UN 10 % E IMPLANTA UN SISTEMA DE MANTENIMIENTO Y MEJORA PERMANENTE.</a:t>
            </a:r>
            <a:endParaRPr lang="es-ES" sz="1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02542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2C79B6-E0AD-4BDD-9B14-0E0A23EAD519}" type="datetime1">
              <a:rPr lang="es-ES" smtClean="0"/>
              <a:t>07/11/2017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 smtClean="0"/>
              <a:t>UN PROGRAMA PARA LA MEJORA DE LA COMPETITIVIDAD EN OPERACIONES Y DE LA CALIDAD DE VIDA  DE SUS IMPLICADOS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94C5A2-E114-4117-A834-3352C8BFB69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60032" y="3075806"/>
            <a:ext cx="4283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chemeClr val="accent2"/>
                </a:solidFill>
              </a:rPr>
              <a:t>¿Qué es PowerPoint?</a:t>
            </a:r>
            <a:endParaRPr lang="es-ES" sz="5400" b="1" dirty="0">
              <a:solidFill>
                <a:schemeClr val="accent2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63152">
            <a:off x="-707204" y="-37483"/>
            <a:ext cx="4704266" cy="458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02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 txBox="1">
            <a:spLocks noGrp="1"/>
          </p:cNvSpPr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E5F5E4-3602-4603-AD67-4570FB2C41FF}" type="slidenum">
              <a:rPr lang="es-ES" sz="1200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s-E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960438" y="195262"/>
            <a:ext cx="8291512" cy="69175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defRPr/>
            </a:pPr>
            <a:r>
              <a:rPr lang="es-E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</a:t>
            </a:r>
            <a:endParaRPr lang="es-ES" sz="3200" b="1" i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893465" y="86878"/>
            <a:ext cx="0" cy="497685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51521" y="4567498"/>
            <a:ext cx="8784977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872555-AE20-4D8B-AFA6-D39850B8EB50}" type="slidenum">
              <a:rPr lang="es-ES" smtClean="0"/>
              <a:pPr>
                <a:defRPr/>
              </a:pPr>
              <a:t>2</a:t>
            </a:fld>
            <a:endParaRPr lang="es-ES" dirty="0"/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960439" y="195263"/>
            <a:ext cx="7862887" cy="86439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622300" eaLnBrk="1" hangingPunct="1">
              <a:defRPr/>
            </a:pP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3.- ¿Qué es </a:t>
            </a:r>
            <a:r>
              <a:rPr lang="es-ES" sz="3200" b="1" i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ttt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 </a:t>
            </a:r>
            <a:r>
              <a:rPr lang="es-ES" sz="3200" b="1" i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Reecon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Productividad </a:t>
            </a:r>
            <a:r>
              <a:rPr lang="es-ES" sz="3200" b="1" i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Retail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  <a:endParaRPr lang="es-ES" sz="3200" b="1" i="1" dirty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/>
          <a:srcRect r="35132"/>
          <a:stretch>
            <a:fillRect/>
          </a:stretch>
        </p:blipFill>
        <p:spPr bwMode="auto">
          <a:xfrm>
            <a:off x="1259632" y="1445000"/>
            <a:ext cx="2530965" cy="30489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Oval 47"/>
          <p:cNvSpPr>
            <a:spLocks noChangeArrowheads="1"/>
          </p:cNvSpPr>
          <p:nvPr/>
        </p:nvSpPr>
        <p:spPr bwMode="auto">
          <a:xfrm>
            <a:off x="2318048" y="3813550"/>
            <a:ext cx="884237" cy="66357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16 Rectángulo redondeado"/>
          <p:cNvSpPr/>
          <p:nvPr/>
        </p:nvSpPr>
        <p:spPr bwMode="auto">
          <a:xfrm>
            <a:off x="1259632" y="1059657"/>
            <a:ext cx="2448272" cy="470595"/>
          </a:xfrm>
          <a:prstGeom prst="roundRect">
            <a:avLst>
              <a:gd name="adj" fmla="val 3896"/>
            </a:avLst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marL="104775" lvl="1" indent="-104775" eaLnBrk="0" hangingPunct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ES" sz="1200" kern="0" dirty="0">
                <a:solidFill>
                  <a:schemeClr val="accent1"/>
                </a:solidFill>
                <a:latin typeface="Arial" charset="0"/>
                <a:cs typeface="+mn-cs"/>
              </a:rPr>
              <a:t>Análisis de Desplazamientos (método actual)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75"/>
          <a:stretch>
            <a:fillRect/>
          </a:stretch>
        </p:blipFill>
        <p:spPr bwMode="auto">
          <a:xfrm>
            <a:off x="6004247" y="1302941"/>
            <a:ext cx="2816225" cy="316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Line 16"/>
          <p:cNvSpPr>
            <a:spLocks noChangeShapeType="1"/>
          </p:cNvSpPr>
          <p:nvPr/>
        </p:nvSpPr>
        <p:spPr bwMode="auto">
          <a:xfrm rot="13800000" flipV="1">
            <a:off x="6021336" y="3477770"/>
            <a:ext cx="1087540" cy="719085"/>
          </a:xfrm>
          <a:prstGeom prst="line">
            <a:avLst/>
          </a:prstGeom>
          <a:noFill/>
          <a:ln w="38100" algn="ctr">
            <a:solidFill>
              <a:srgbClr val="E50274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/>
          <a:srcRect l="30741" t="29400" r="54969"/>
          <a:stretch>
            <a:fillRect/>
          </a:stretch>
        </p:blipFill>
        <p:spPr bwMode="auto">
          <a:xfrm>
            <a:off x="5170540" y="2726056"/>
            <a:ext cx="649370" cy="181700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2" name="21 Rectángulo redondeado"/>
          <p:cNvSpPr/>
          <p:nvPr/>
        </p:nvSpPr>
        <p:spPr bwMode="auto">
          <a:xfrm>
            <a:off x="5819911" y="887016"/>
            <a:ext cx="3000562" cy="469900"/>
          </a:xfrm>
          <a:prstGeom prst="roundRect">
            <a:avLst>
              <a:gd name="adj" fmla="val 3896"/>
            </a:avLst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>
            <a:spAutoFit/>
          </a:bodyPr>
          <a:lstStyle/>
          <a:p>
            <a:pPr marL="104775" lvl="1" indent="-104775" eaLnBrk="0" hangingPunct="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ES" sz="1200" kern="0" dirty="0">
                <a:solidFill>
                  <a:schemeClr val="accent1"/>
                </a:solidFill>
                <a:latin typeface="Arial" charset="0"/>
                <a:cs typeface="+mn-cs"/>
              </a:rPr>
              <a:t>Análisis de Desplazamientos (método optimizado)</a:t>
            </a:r>
          </a:p>
        </p:txBody>
      </p:sp>
      <p:sp>
        <p:nvSpPr>
          <p:cNvPr id="23" name="Oval 47"/>
          <p:cNvSpPr>
            <a:spLocks noChangeArrowheads="1"/>
          </p:cNvSpPr>
          <p:nvPr/>
        </p:nvSpPr>
        <p:spPr bwMode="auto">
          <a:xfrm>
            <a:off x="7128968" y="3790663"/>
            <a:ext cx="1081087" cy="663575"/>
          </a:xfrm>
          <a:prstGeom prst="ellipse">
            <a:avLst/>
          </a:prstGeom>
          <a:noFill/>
          <a:ln w="25400">
            <a:solidFill>
              <a:srgbClr val="E5027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067" t="3165" r="1561" b="54852"/>
          <a:stretch>
            <a:fillRect/>
          </a:stretch>
        </p:blipFill>
        <p:spPr bwMode="auto">
          <a:xfrm>
            <a:off x="3857570" y="515834"/>
            <a:ext cx="1718053" cy="220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257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 txBox="1">
            <a:spLocks noGrp="1"/>
          </p:cNvSpPr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E5F5E4-3602-4603-AD67-4570FB2C41FF}" type="slidenum">
              <a:rPr lang="es-ES" sz="1200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s-E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960438" y="195262"/>
            <a:ext cx="8291512" cy="69175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defRPr/>
            </a:pPr>
            <a:r>
              <a:rPr lang="es-E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</a:t>
            </a:r>
            <a:endParaRPr lang="es-ES" sz="3200" b="1" i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893465" y="86878"/>
            <a:ext cx="0" cy="497685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51521" y="4567498"/>
            <a:ext cx="8784977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872555-AE20-4D8B-AFA6-D39850B8EB50}" type="slidenum">
              <a:rPr lang="es-ES" smtClean="0"/>
              <a:pPr>
                <a:defRPr/>
              </a:pPr>
              <a:t>3</a:t>
            </a:fld>
            <a:endParaRPr lang="es-ES" dirty="0"/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960439" y="195263"/>
            <a:ext cx="7862887" cy="86439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defTabSz="622300" eaLnBrk="1" hangingPunct="1">
              <a:defRPr/>
            </a:pP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3.- ¿Qué es </a:t>
            </a:r>
            <a:r>
              <a:rPr lang="es-ES" sz="3200" b="1" i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ttt</a:t>
            </a: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- </a:t>
            </a:r>
            <a:r>
              <a:rPr lang="es-ES" sz="3200" b="1" i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Reecon</a:t>
            </a: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Productividad </a:t>
            </a:r>
            <a:r>
              <a:rPr lang="es-ES" sz="3200" b="1" i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Retail</a:t>
            </a: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  <a:endParaRPr lang="es-ES" sz="3200" b="1" i="1" dirty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972000" y="1052594"/>
            <a:ext cx="7714800" cy="90794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lvl="0"/>
            <a:endParaRPr lang="es-ES" sz="14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s-ES" sz="13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s-ES" sz="13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s-ES" sz="13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949" y="574088"/>
            <a:ext cx="4874997" cy="409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186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 txBox="1">
            <a:spLocks noGrp="1"/>
          </p:cNvSpPr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E5F5E4-3602-4603-AD67-4570FB2C41FF}" type="slidenum">
              <a:rPr lang="es-ES" sz="1200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s-E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960438" y="195262"/>
            <a:ext cx="8291512" cy="69175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defRPr/>
            </a:pPr>
            <a:r>
              <a:rPr lang="es-E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</a:t>
            </a:r>
            <a:endParaRPr lang="es-ES" sz="3200" b="1" i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893465" y="86878"/>
            <a:ext cx="0" cy="497685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51521" y="4567498"/>
            <a:ext cx="8784977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872555-AE20-4D8B-AFA6-D39850B8EB50}" type="slidenum">
              <a:rPr lang="es-ES" smtClean="0"/>
              <a:pPr>
                <a:defRPr/>
              </a:pPr>
              <a:t>4</a:t>
            </a:fld>
            <a:endParaRPr lang="es-ES" dirty="0"/>
          </a:p>
        </p:txBody>
      </p:sp>
      <p:sp>
        <p:nvSpPr>
          <p:cNvPr id="12" name="Rectangle 3"/>
          <p:cNvSpPr txBox="1">
            <a:spLocks/>
          </p:cNvSpPr>
          <p:nvPr/>
        </p:nvSpPr>
        <p:spPr>
          <a:xfrm>
            <a:off x="960439" y="195263"/>
            <a:ext cx="7862887" cy="86439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622300" eaLnBrk="1" hangingPunct="1">
              <a:defRPr/>
            </a:pP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.- Beneficios que obtendrá con </a:t>
            </a:r>
            <a:r>
              <a:rPr lang="es-ES" sz="3200" b="1" i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ttt</a:t>
            </a:r>
            <a:endParaRPr lang="es-ES" sz="3200" b="1" i="1" dirty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1187624" y="699542"/>
            <a:ext cx="7848874" cy="38679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algn="just" defTabSz="723900" eaLnBrk="0" hangingPunct="0">
              <a:lnSpc>
                <a:spcPct val="150000"/>
              </a:lnSpc>
              <a:defRPr/>
            </a:pPr>
            <a:endParaRPr lang="es-ES" b="1" i="1" dirty="0" smtClean="0">
              <a:solidFill>
                <a:schemeClr val="tx1"/>
              </a:solidFill>
              <a:latin typeface="Arial" charset="0"/>
            </a:endParaRPr>
          </a:p>
          <a:p>
            <a:pPr lvl="0"/>
            <a:endParaRPr lang="es-ES" sz="16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1600" b="1" i="1" dirty="0" smtClean="0">
                <a:solidFill>
                  <a:schemeClr val="tx1"/>
                </a:solidFill>
                <a:latin typeface="Arial" charset="0"/>
              </a:rPr>
              <a:t>Con ZPR – Productividad </a:t>
            </a:r>
            <a:r>
              <a:rPr lang="es-ES" sz="1600" b="1" i="1" dirty="0" err="1" smtClean="0">
                <a:solidFill>
                  <a:schemeClr val="tx1"/>
                </a:solidFill>
                <a:latin typeface="Arial" charset="0"/>
              </a:rPr>
              <a:t>Retail</a:t>
            </a:r>
            <a:r>
              <a:rPr lang="es-ES" sz="1600" b="1" i="1" dirty="0" smtClean="0">
                <a:solidFill>
                  <a:schemeClr val="tx1"/>
                </a:solidFill>
                <a:latin typeface="Arial" charset="0"/>
              </a:rPr>
              <a:t>:</a:t>
            </a:r>
            <a:endParaRPr lang="es-ES" sz="1600" b="1" i="1" dirty="0">
              <a:solidFill>
                <a:schemeClr val="tx1"/>
              </a:solidFill>
              <a:latin typeface="Arial" charset="0"/>
            </a:endParaRPr>
          </a:p>
          <a:p>
            <a:pPr indent="90488" algn="just" defTabSz="723900" eaLnBrk="0" hangingPunct="0">
              <a:lnSpc>
                <a:spcPct val="150000"/>
              </a:lnSpc>
              <a:defRPr/>
            </a:pPr>
            <a:endParaRPr lang="es-ES" sz="1050" b="1" i="1" dirty="0">
              <a:solidFill>
                <a:schemeClr val="tx1"/>
              </a:solidFill>
              <a:latin typeface="Arial" charset="0"/>
            </a:endParaRPr>
          </a:p>
          <a:p>
            <a:pPr marL="28575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Podrás 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mejorar la </a:t>
            </a: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productividad de las operaciones de 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 </a:t>
            </a: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cadena de tiendas más de un 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 </a:t>
            </a: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%:</a:t>
            </a:r>
            <a:r>
              <a:rPr lang="es-ES" sz="1600" b="1" i="1" dirty="0">
                <a:solidFill>
                  <a:schemeClr val="tx1"/>
                </a:solidFill>
                <a:latin typeface="Arial" charset="0"/>
              </a:rPr>
              <a:t> </a:t>
            </a:r>
            <a:endParaRPr lang="es-ES" sz="1600" b="1" i="1" dirty="0" smtClean="0">
              <a:solidFill>
                <a:schemeClr val="tx1"/>
              </a:solidFill>
              <a:latin typeface="Arial" charset="0"/>
            </a:endParaRPr>
          </a:p>
          <a:p>
            <a:pPr marL="742950" lvl="1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s-ES" sz="1600" b="1" i="1" dirty="0" smtClean="0">
                <a:solidFill>
                  <a:schemeClr val="tx1"/>
                </a:solidFill>
                <a:latin typeface="Arial" charset="0"/>
              </a:rPr>
              <a:t>Para reducir tus costes.</a:t>
            </a:r>
            <a:endParaRPr lang="es-ES" sz="1600" b="1" i="1" dirty="0">
              <a:solidFill>
                <a:schemeClr val="tx1"/>
              </a:solidFill>
              <a:latin typeface="Arial" charset="0"/>
            </a:endParaRPr>
          </a:p>
          <a:p>
            <a:pPr marL="28575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s-ES" sz="600" b="1" i="1" dirty="0">
              <a:solidFill>
                <a:schemeClr val="tx1"/>
              </a:solidFill>
              <a:latin typeface="Arial" charset="0"/>
            </a:endParaRPr>
          </a:p>
          <a:p>
            <a:pPr marL="742950" lvl="1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s-ES" sz="1600" b="1" i="1" dirty="0" smtClean="0">
                <a:solidFill>
                  <a:schemeClr val="tx1"/>
                </a:solidFill>
                <a:latin typeface="Arial" charset="0"/>
              </a:rPr>
              <a:t>Para mejorar la puesta a punto de tus tiendas.</a:t>
            </a:r>
            <a:endParaRPr lang="es-ES" sz="1600" b="1" i="1" dirty="0">
              <a:solidFill>
                <a:schemeClr val="tx1"/>
              </a:solidFill>
              <a:latin typeface="Arial" charset="0"/>
            </a:endParaRPr>
          </a:p>
          <a:p>
            <a:pPr marL="28575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s-ES" sz="600" b="1" i="1" dirty="0">
              <a:solidFill>
                <a:schemeClr val="tx1"/>
              </a:solidFill>
              <a:latin typeface="Arial" charset="0"/>
            </a:endParaRPr>
          </a:p>
          <a:p>
            <a:pPr marL="285750" lvl="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ispondrás </a:t>
            </a: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un sistema de gestión para el mantenimiento y mejora permanente de la 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productividad.</a:t>
            </a:r>
          </a:p>
          <a:p>
            <a:pPr marL="285750" lvl="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formarás </a:t>
            </a:r>
            <a:r>
              <a:rPr lang="es-ES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tu equipo en conceptos y cultura de la </a:t>
            </a:r>
            <a:r>
              <a:rPr lang="es-ES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productividad.</a:t>
            </a:r>
          </a:p>
          <a:p>
            <a:pPr marL="285750" lvl="0" indent="-285750" algn="just" defTabSz="723900" eaLnBrk="0" hangingPunct="0">
              <a:lnSpc>
                <a:spcPct val="150000"/>
              </a:lnSpc>
              <a:buFont typeface="Wingdings" pitchFamily="2" charset="2"/>
              <a:buChar char="§"/>
              <a:defRPr/>
            </a:pPr>
            <a:endParaRPr lang="es-ES" sz="1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723900" eaLnBrk="0" hangingPunct="0">
              <a:lnSpc>
                <a:spcPct val="150000"/>
              </a:lnSpc>
              <a:defRPr/>
            </a:pPr>
            <a:endParaRPr lang="es-ES" sz="1600" b="1" i="1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986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6 Marcador de número de diapositiva"/>
          <p:cNvSpPr txBox="1">
            <a:spLocks noGrp="1"/>
          </p:cNvSpPr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E5F5E4-3602-4603-AD67-4570FB2C41FF}" type="slidenum">
              <a:rPr lang="es-ES" sz="1200">
                <a:solidFill>
                  <a:schemeClr val="bg1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s-E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960438" y="195262"/>
            <a:ext cx="8291512" cy="69175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defRPr/>
            </a:pPr>
            <a:r>
              <a:rPr lang="es-E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      </a:t>
            </a:r>
            <a:endParaRPr lang="es-ES" sz="3200" b="1" i="1" dirty="0" smtClean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3" name="2 Conector recto"/>
          <p:cNvCxnSpPr/>
          <p:nvPr/>
        </p:nvCxnSpPr>
        <p:spPr>
          <a:xfrm>
            <a:off x="893465" y="86878"/>
            <a:ext cx="0" cy="497685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51521" y="4567498"/>
            <a:ext cx="8784977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872555-AE20-4D8B-AFA6-D39850B8EB50}" type="slidenum">
              <a:rPr lang="es-ES" smtClean="0"/>
              <a:pPr>
                <a:defRPr/>
              </a:pPr>
              <a:t>5</a:t>
            </a:fld>
            <a:endParaRPr lang="es-ES" dirty="0"/>
          </a:p>
        </p:txBody>
      </p:sp>
      <p:sp>
        <p:nvSpPr>
          <p:cNvPr id="12" name="Rectangle 3"/>
          <p:cNvSpPr txBox="1">
            <a:spLocks/>
          </p:cNvSpPr>
          <p:nvPr/>
        </p:nvSpPr>
        <p:spPr>
          <a:xfrm>
            <a:off x="960439" y="195263"/>
            <a:ext cx="7862887" cy="86439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622300" eaLnBrk="1" hangingPunct="1">
              <a:defRPr/>
            </a:pPr>
            <a:r>
              <a:rPr lang="es-ES" sz="32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</a:t>
            </a:r>
            <a:r>
              <a:rPr lang="es-ES" sz="32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.- Beneficios que obtendrá con </a:t>
            </a:r>
            <a:r>
              <a:rPr lang="es-ES" sz="3200" b="1" i="1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ttt</a:t>
            </a:r>
            <a:endParaRPr lang="es-ES" sz="3200" b="1" i="1" dirty="0">
              <a:solidFill>
                <a:schemeClr val="accent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996674" y="642595"/>
            <a:ext cx="7128392" cy="39703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marL="361950" indent="-361950" defTabSz="723900" eaLnBrk="0" hangingPunct="0">
              <a:lnSpc>
                <a:spcPct val="150000"/>
              </a:lnSpc>
              <a:defRPr/>
            </a:pPr>
            <a:r>
              <a:rPr lang="es-ES" sz="1400" b="1" i="1" dirty="0">
                <a:solidFill>
                  <a:srgbClr val="002060"/>
                </a:solidFill>
                <a:latin typeface="Arial" charset="0"/>
              </a:rPr>
              <a:t>2.- Situación final, después del proyecto: 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Hay una uniformidad en los métodos de 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trabajo, </a:t>
            </a: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siendo el método adoptado el más económico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Se reduce el esfuerzo físico, incorporando herramientas y procedimientos más ergonómicos.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Se simplifica la formación a nuevas incorporaciones.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El movimiento de personas entre centros no es traumático… todo está estandarizado.</a:t>
            </a:r>
            <a:endParaRPr lang="es-ES" sz="1100" b="1" i="1" dirty="0">
              <a:solidFill>
                <a:srgbClr val="002060"/>
              </a:solidFill>
              <a:latin typeface="Arial" charset="0"/>
            </a:endParaRP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Se 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tiene el </a:t>
            </a: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tiempo estándar de las distintas tareas parametrizado para cada centro.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Se dispone de un simulador de carga y capacidad de trabajo 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y, </a:t>
            </a: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con el que se calculan y asignan los recursos necesarios para la demanda existente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. De tal manera que se pueden organizar los centros: Se genera un modelo organizativo ajustado.</a:t>
            </a:r>
            <a:endParaRPr lang="es-ES" sz="1100" b="1" i="1" dirty="0">
              <a:solidFill>
                <a:srgbClr val="002060"/>
              </a:solidFill>
              <a:latin typeface="Arial" charset="0"/>
            </a:endParaRP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Se dispone de un </a:t>
            </a:r>
            <a:r>
              <a:rPr lang="es-ES" sz="1100" b="1" i="1" dirty="0" smtClean="0">
                <a:solidFill>
                  <a:srgbClr val="002060"/>
                </a:solidFill>
                <a:latin typeface="Arial" charset="0"/>
              </a:rPr>
              <a:t>cuadro de mando de </a:t>
            </a: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la productividad y de auditoría, claro y cuantificado. Se conocen las desviaciones entre la realidad y el estándar y sus causas. 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Los mandos y responsables de las operaciones están formados en los criterios de mejora de la productividad y toman mejores decisiones tácticas.</a:t>
            </a:r>
          </a:p>
          <a:p>
            <a:pPr marL="541338" indent="-365125" algn="just" defTabSz="723900" eaLnBrk="0" hangingPunct="0">
              <a:lnSpc>
                <a:spcPct val="150000"/>
              </a:lnSpc>
              <a:buBlip>
                <a:blip r:embed="rId2"/>
              </a:buBlip>
              <a:defRPr/>
            </a:pPr>
            <a:r>
              <a:rPr lang="es-ES" sz="1100" b="1" i="1" dirty="0">
                <a:solidFill>
                  <a:srgbClr val="002060"/>
                </a:solidFill>
                <a:latin typeface="Arial" charset="0"/>
              </a:rPr>
              <a:t>El negocio dispone de un modelo de gestión para el mantenimiento y la mejora permanente de la productividad.</a:t>
            </a:r>
          </a:p>
        </p:txBody>
      </p:sp>
    </p:spTree>
    <p:extLst>
      <p:ext uri="{BB962C8B-B14F-4D97-AF65-F5344CB8AC3E}">
        <p14:creationId xmlns:p14="http://schemas.microsoft.com/office/powerpoint/2010/main" val="12933352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Platafor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11814</TotalTime>
  <Words>328</Words>
  <Application>Microsoft Office PowerPoint</Application>
  <PresentationFormat>Presentación en pantalla (16:9)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Wingdings</vt:lpstr>
      <vt:lpstr>Arial</vt:lpstr>
      <vt:lpstr>PPT_Plataforma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PRÁCTICO DE MÉTODOS Y TIEMPOS</dc:title>
  <dc:creator>Jose</dc:creator>
  <cp:lastModifiedBy>José Manuel Pomares Medrano</cp:lastModifiedBy>
  <cp:revision>777</cp:revision>
  <cp:lastPrinted>2015-01-07T16:14:03Z</cp:lastPrinted>
  <dcterms:created xsi:type="dcterms:W3CDTF">2012-07-26T07:05:02Z</dcterms:created>
  <dcterms:modified xsi:type="dcterms:W3CDTF">2017-11-07T18:58:51Z</dcterms:modified>
</cp:coreProperties>
</file>